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9" r:id="rId5"/>
    <p:sldId id="257" r:id="rId6"/>
    <p:sldId id="258" r:id="rId7"/>
    <p:sldId id="260" r:id="rId8"/>
    <p:sldId id="261" r:id="rId9"/>
    <p:sldId id="266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2210-0E67-4AA6-A8DA-AE6DA4A6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4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DF5B-2E1C-4F17-B604-FC687C193AD6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2210-0E67-4AA6-A8DA-AE6DA4A6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97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DF5B-2E1C-4F17-B604-FC687C193AD6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2210-0E67-4AA6-A8DA-AE6DA4A6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26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EA6B-60A3-40D5-9BFB-4B352AEEDE2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F52-E3E9-47D4-9522-D81E21321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13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EA6B-60A3-40D5-9BFB-4B352AEEDE2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F52-E3E9-47D4-9522-D81E21321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21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EA6B-60A3-40D5-9BFB-4B352AEEDE2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F52-E3E9-47D4-9522-D81E21321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83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EA6B-60A3-40D5-9BFB-4B352AEEDE2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F52-E3E9-47D4-9522-D81E21321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28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EA6B-60A3-40D5-9BFB-4B352AEEDE2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F52-E3E9-47D4-9522-D81E21321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932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EA6B-60A3-40D5-9BFB-4B352AEEDE2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F52-E3E9-47D4-9522-D81E21321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356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EA6B-60A3-40D5-9BFB-4B352AEEDE2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F52-E3E9-47D4-9522-D81E21321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171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EA6B-60A3-40D5-9BFB-4B352AEEDE2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F52-E3E9-47D4-9522-D81E21321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7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2210-0E67-4AA6-A8DA-AE6DA4A652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Hom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2728" y="55173"/>
            <a:ext cx="2063517" cy="619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776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EA6B-60A3-40D5-9BFB-4B352AEEDE2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F52-E3E9-47D4-9522-D81E21321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977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EA6B-60A3-40D5-9BFB-4B352AEEDE2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F52-E3E9-47D4-9522-D81E21321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724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EA6B-60A3-40D5-9BFB-4B352AEEDE2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F52-E3E9-47D4-9522-D81E21321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436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842A-E8FF-4309-B45D-A8712D36EC9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8CFB-548C-4466-AE9C-80376CABC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83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842A-E8FF-4309-B45D-A8712D36EC9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8CFB-548C-4466-AE9C-80376CABC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388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842A-E8FF-4309-B45D-A8712D36EC9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8CFB-548C-4466-AE9C-80376CABC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879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842A-E8FF-4309-B45D-A8712D36EC9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8CFB-548C-4466-AE9C-80376CABC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944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842A-E8FF-4309-B45D-A8712D36EC9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8CFB-548C-4466-AE9C-80376CABC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010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842A-E8FF-4309-B45D-A8712D36EC9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8CFB-548C-4466-AE9C-80376CABC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400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842A-E8FF-4309-B45D-A8712D36EC9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8CFB-548C-4466-AE9C-80376CABC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26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DF5B-2E1C-4F17-B604-FC687C193AD6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2210-0E67-4AA6-A8DA-AE6DA4A6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778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842A-E8FF-4309-B45D-A8712D36EC9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8CFB-548C-4466-AE9C-80376CABC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418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842A-E8FF-4309-B45D-A8712D36EC9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8CFB-548C-4466-AE9C-80376CABC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813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842A-E8FF-4309-B45D-A8712D36EC9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8CFB-548C-4466-AE9C-80376CABC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158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842A-E8FF-4309-B45D-A8712D36EC9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8CFB-548C-4466-AE9C-80376CABC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8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DF5B-2E1C-4F17-B604-FC687C193AD6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2210-0E67-4AA6-A8DA-AE6DA4A6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93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DF5B-2E1C-4F17-B604-FC687C193AD6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2210-0E67-4AA6-A8DA-AE6DA4A6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7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DF5B-2E1C-4F17-B604-FC687C193AD6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2210-0E67-4AA6-A8DA-AE6DA4A6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90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DF5B-2E1C-4F17-B604-FC687C193AD6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2210-0E67-4AA6-A8DA-AE6DA4A6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77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DF5B-2E1C-4F17-B604-FC687C193AD6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2210-0E67-4AA6-A8DA-AE6DA4A6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9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DF5B-2E1C-4F17-B604-FC687C193AD6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2210-0E67-4AA6-A8DA-AE6DA4A6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35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9DF5B-2E1C-4F17-B604-FC687C193AD6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52210-0E67-4AA6-A8DA-AE6DA4A6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EEA6B-60A3-40D5-9BFB-4B352AEEDE2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02F52-E3E9-47D4-9522-D81E21321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77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842A-E8FF-4309-B45D-A8712D36EC9E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B8CFB-548C-4466-AE9C-80376CABC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5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OpenTox</a:t>
            </a:r>
            <a:r>
              <a:rPr lang="en-US" dirty="0" smtClean="0"/>
              <a:t> Founding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Founding Meeting of </a:t>
            </a:r>
            <a:r>
              <a:rPr lang="en-US" dirty="0" err="1" smtClean="0"/>
              <a:t>OpenTox</a:t>
            </a:r>
            <a:r>
              <a:rPr lang="en-US" dirty="0" smtClean="0"/>
              <a:t> Foundation</a:t>
            </a:r>
          </a:p>
          <a:p>
            <a:r>
              <a:rPr lang="en-US" dirty="0" smtClean="0"/>
              <a:t>Gr</a:t>
            </a:r>
            <a:r>
              <a:rPr lang="de-CH" dirty="0" err="1" smtClean="0"/>
              <a:t>ündungsversammlung</a:t>
            </a:r>
            <a:r>
              <a:rPr lang="de-CH" dirty="0" smtClean="0"/>
              <a:t> des </a:t>
            </a:r>
            <a:r>
              <a:rPr lang="de-CH" dirty="0" err="1" smtClean="0"/>
              <a:t>OpenTox</a:t>
            </a:r>
            <a:r>
              <a:rPr lang="de-CH" dirty="0" smtClean="0"/>
              <a:t> Vereins</a:t>
            </a:r>
            <a:endParaRPr lang="en-US" dirty="0"/>
          </a:p>
          <a:p>
            <a:r>
              <a:rPr lang="de-CH" dirty="0" err="1"/>
              <a:t>Zeiningen</a:t>
            </a:r>
            <a:r>
              <a:rPr lang="de-CH" dirty="0"/>
              <a:t> &amp; </a:t>
            </a:r>
            <a:r>
              <a:rPr lang="de-CH" dirty="0" err="1"/>
              <a:t>goToMeeting</a:t>
            </a:r>
            <a:r>
              <a:rPr lang="de-CH" dirty="0"/>
              <a:t> </a:t>
            </a:r>
            <a:r>
              <a:rPr lang="en-US" dirty="0"/>
              <a:t>715-561-590, 27. March 2015</a:t>
            </a:r>
          </a:p>
          <a:p>
            <a:endParaRPr lang="en-US" dirty="0"/>
          </a:p>
        </p:txBody>
      </p:sp>
      <p:pic>
        <p:nvPicPr>
          <p:cNvPr id="1026" name="Picture 2" descr="H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478" y="450615"/>
            <a:ext cx="4472181" cy="1343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57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7. </a:t>
            </a:r>
            <a:r>
              <a:rPr lang="en-US" dirty="0"/>
              <a:t>Autumn </a:t>
            </a:r>
            <a:r>
              <a:rPr lang="en-US" dirty="0" smtClean="0"/>
              <a:t>2015 </a:t>
            </a:r>
            <a:r>
              <a:rPr lang="en-US" dirty="0" err="1" smtClean="0"/>
              <a:t>OpenTox</a:t>
            </a:r>
            <a:r>
              <a:rPr lang="en-US" dirty="0" smtClean="0"/>
              <a:t>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Europe 	30 Sept – 2 Oct, Dublin, Ireland</a:t>
            </a:r>
          </a:p>
          <a:p>
            <a:r>
              <a:rPr lang="en-US" dirty="0" smtClean="0"/>
              <a:t>USA		13 – 15 Oct, Philadelphia, USA</a:t>
            </a:r>
          </a:p>
          <a:p>
            <a:r>
              <a:rPr lang="en-US" dirty="0" smtClean="0"/>
              <a:t>Asia 		7 – 9  Dec, Seoul, Korea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97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</a:t>
            </a:r>
            <a:r>
              <a:rPr lang="en-US" dirty="0"/>
              <a:t>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Further actions:</a:t>
            </a:r>
          </a:p>
          <a:p>
            <a:pPr marL="514350" indent="-514350">
              <a:buAutoNum type="arabicParenR"/>
            </a:pPr>
            <a:r>
              <a:rPr lang="en-US" dirty="0" smtClean="0"/>
              <a:t>Committee to </a:t>
            </a:r>
            <a:r>
              <a:rPr lang="en-US" dirty="0" err="1" smtClean="0"/>
              <a:t>organise</a:t>
            </a:r>
            <a:r>
              <a:rPr lang="en-US" dirty="0" smtClean="0"/>
              <a:t> their initial management meeting</a:t>
            </a:r>
          </a:p>
          <a:p>
            <a:pPr marL="514350" indent="-514350">
              <a:buAutoNum type="arabicParenR"/>
            </a:pPr>
            <a:r>
              <a:rPr lang="en-US" dirty="0" smtClean="0"/>
              <a:t>Working Groups</a:t>
            </a:r>
          </a:p>
          <a:p>
            <a:pPr marL="514350" indent="-514350">
              <a:buAutoNum type="arabicParenR"/>
            </a:pPr>
            <a:r>
              <a:rPr lang="en-US" dirty="0" smtClean="0"/>
              <a:t>Web 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13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Approval </a:t>
            </a:r>
            <a:r>
              <a:rPr lang="en-US" b="1" dirty="0"/>
              <a:t>of the Articles of Association 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Election </a:t>
            </a:r>
            <a:r>
              <a:rPr lang="en-US" b="1" dirty="0"/>
              <a:t>of the President &amp; Committee 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Discussion and approval of the yearly membership fee structure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* Association Founded *</a:t>
            </a:r>
            <a:br>
              <a:rPr lang="en-US" b="1" dirty="0" smtClean="0"/>
            </a:b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Organisation</a:t>
            </a:r>
            <a:r>
              <a:rPr lang="en-US" dirty="0" smtClean="0"/>
              <a:t> </a:t>
            </a:r>
            <a:r>
              <a:rPr lang="en-US" dirty="0"/>
              <a:t>of the Working Groups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Organisation</a:t>
            </a:r>
            <a:r>
              <a:rPr lang="en-US" dirty="0" smtClean="0"/>
              <a:t> </a:t>
            </a:r>
            <a:r>
              <a:rPr lang="en-US" dirty="0"/>
              <a:t>of the General Assembly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Autumn </a:t>
            </a:r>
            <a:r>
              <a:rPr lang="en-US" dirty="0" err="1"/>
              <a:t>OpenTox</a:t>
            </a:r>
            <a:r>
              <a:rPr lang="en-US" dirty="0"/>
              <a:t> meetings - Europe, USA, Asia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10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Starting with an quick introduction round:</a:t>
            </a:r>
          </a:p>
          <a:p>
            <a:r>
              <a:rPr lang="en-US" dirty="0" smtClean="0"/>
              <a:t>Name &amp; institution</a:t>
            </a:r>
          </a:p>
          <a:p>
            <a:r>
              <a:rPr lang="en-US" dirty="0" smtClean="0"/>
              <a:t>One sentence on your past activities relevant to </a:t>
            </a:r>
            <a:r>
              <a:rPr lang="en-US" dirty="0" err="1" smtClean="0"/>
              <a:t>OpenTox</a:t>
            </a:r>
            <a:endParaRPr lang="en-US" dirty="0" smtClean="0"/>
          </a:p>
          <a:p>
            <a:r>
              <a:rPr lang="en-US" dirty="0" smtClean="0"/>
              <a:t>One sentence on your main expectations for the </a:t>
            </a:r>
            <a:r>
              <a:rPr lang="en-US" dirty="0" err="1" smtClean="0"/>
              <a:t>OpenTox</a:t>
            </a:r>
            <a:r>
              <a:rPr lang="en-US" dirty="0" smtClean="0"/>
              <a:t> association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7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Approval of Articles of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English version is the master, German translation for legal compliance.</a:t>
            </a:r>
          </a:p>
          <a:p>
            <a:r>
              <a:rPr lang="en-US" dirty="0" smtClean="0"/>
              <a:t>Discussed in the weekly Friday meetings (Jan-Mar)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09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</a:t>
            </a:r>
            <a:r>
              <a:rPr lang="en-US" b="1" dirty="0"/>
              <a:t>Election of the President &amp; Committee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We have received the following applications for the committee:</a:t>
            </a:r>
          </a:p>
          <a:p>
            <a:pPr marL="457200" lvl="1" indent="0">
              <a:buNone/>
            </a:pPr>
            <a:r>
              <a:rPr lang="en-US" sz="2000" dirty="0" err="1" smtClean="0"/>
              <a:t>Asish</a:t>
            </a:r>
            <a:r>
              <a:rPr lang="en-US" sz="2000" dirty="0" smtClean="0"/>
              <a:t> </a:t>
            </a:r>
            <a:r>
              <a:rPr lang="en-US" sz="2000" dirty="0" err="1" smtClean="0"/>
              <a:t>Mohapatra</a:t>
            </a:r>
            <a:r>
              <a:rPr lang="en-US" sz="2000" dirty="0" smtClean="0"/>
              <a:t>, Health Canada, Canada</a:t>
            </a:r>
          </a:p>
          <a:p>
            <a:pPr marL="457200" lvl="1" indent="0">
              <a:buNone/>
            </a:pPr>
            <a:r>
              <a:rPr lang="en-US" sz="2000" dirty="0"/>
              <a:t>Mohammed </a:t>
            </a:r>
            <a:r>
              <a:rPr lang="en-US" sz="2000" dirty="0" smtClean="0"/>
              <a:t>Atari, </a:t>
            </a:r>
            <a:r>
              <a:rPr lang="en-US" sz="2000" dirty="0" err="1" smtClean="0"/>
              <a:t>Cyprotex</a:t>
            </a:r>
            <a:r>
              <a:rPr lang="en-US" sz="2000" dirty="0" smtClean="0"/>
              <a:t>, UK</a:t>
            </a:r>
          </a:p>
          <a:p>
            <a:pPr marL="457200" lvl="1" indent="0">
              <a:buNone/>
            </a:pPr>
            <a:r>
              <a:rPr lang="en-US" sz="2000" dirty="0"/>
              <a:t>Sergey </a:t>
            </a:r>
            <a:r>
              <a:rPr lang="en-US" sz="2000" dirty="0" err="1" smtClean="0"/>
              <a:t>Novikov</a:t>
            </a:r>
            <a:r>
              <a:rPr lang="en-US" sz="2000" dirty="0"/>
              <a:t>, </a:t>
            </a:r>
            <a:r>
              <a:rPr lang="en-US" sz="2000" dirty="0" smtClean="0"/>
              <a:t>  </a:t>
            </a:r>
            <a:r>
              <a:rPr lang="en-US" sz="2000" dirty="0" err="1" smtClean="0"/>
              <a:t>AN.Sysin</a:t>
            </a:r>
            <a:r>
              <a:rPr lang="en-US" sz="2000" dirty="0" smtClean="0"/>
              <a:t> </a:t>
            </a:r>
            <a:r>
              <a:rPr lang="en-US" sz="2000" dirty="0"/>
              <a:t>Research Institute of Human Ecology and Environmental Health Ministry of Human </a:t>
            </a:r>
            <a:r>
              <a:rPr lang="en-US" sz="2000" dirty="0" smtClean="0"/>
              <a:t>Health, Russia</a:t>
            </a:r>
          </a:p>
          <a:p>
            <a:pPr marL="457200" lvl="1" indent="0">
              <a:buNone/>
            </a:pPr>
            <a:r>
              <a:rPr lang="en-US" sz="2000" dirty="0" smtClean="0"/>
              <a:t>Stefan Kramer, University of Mainz, Germany</a:t>
            </a:r>
          </a:p>
          <a:p>
            <a:pPr marL="457200" lvl="1" indent="0">
              <a:buNone/>
            </a:pPr>
            <a:r>
              <a:rPr lang="en-US" sz="2000" dirty="0" smtClean="0"/>
              <a:t>Sunil Chawla, Seascape, USA</a:t>
            </a:r>
          </a:p>
          <a:p>
            <a:pPr marL="457200" lvl="1" indent="0">
              <a:buNone/>
            </a:pPr>
            <a:r>
              <a:rPr lang="en-US" sz="2000" dirty="0" smtClean="0"/>
              <a:t>Jeff Wiseman, Ohio University, USA</a:t>
            </a:r>
          </a:p>
          <a:p>
            <a:pPr marL="457200" lvl="1" indent="0">
              <a:buNone/>
            </a:pPr>
            <a:r>
              <a:rPr lang="en-US" sz="2000" dirty="0" smtClean="0"/>
              <a:t>Barry Hardy, Douglas Connect, Switzerland (volunteering as first President)</a:t>
            </a:r>
          </a:p>
          <a:p>
            <a:r>
              <a:rPr lang="en-US" sz="2000" dirty="0" smtClean="0"/>
              <a:t>Are there any other nominations for the committee?</a:t>
            </a:r>
          </a:p>
          <a:p>
            <a:r>
              <a:rPr lang="en-US" sz="2000" dirty="0" smtClean="0"/>
              <a:t>Does the group accept the committee?</a:t>
            </a:r>
          </a:p>
          <a:p>
            <a:r>
              <a:rPr lang="en-US" sz="2000" dirty="0" smtClean="0"/>
              <a:t>Does the group accept the President of the committee?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53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4. </a:t>
            </a:r>
            <a:r>
              <a:rPr lang="en-US" b="1" dirty="0"/>
              <a:t>Discussion and approval of the yearly membership fee </a:t>
            </a:r>
            <a:r>
              <a:rPr lang="en-US" b="1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Individual </a:t>
            </a:r>
            <a:r>
              <a:rPr lang="en-US" dirty="0"/>
              <a:t>Member: </a:t>
            </a:r>
            <a:r>
              <a:rPr lang="en-US" dirty="0" smtClean="0"/>
              <a:t>EUR 100 (50% discount students, 30% for Academic &amp; Non Profit)</a:t>
            </a:r>
          </a:p>
          <a:p>
            <a:pPr marL="0" indent="0">
              <a:buNone/>
            </a:pPr>
            <a:r>
              <a:rPr lang="en-US" dirty="0" smtClean="0"/>
              <a:t>Academic and Non-Profit </a:t>
            </a:r>
            <a:r>
              <a:rPr lang="en-US" dirty="0" err="1" smtClean="0"/>
              <a:t>Organisations</a:t>
            </a:r>
            <a:r>
              <a:rPr lang="en-US" dirty="0"/>
              <a:t>:</a:t>
            </a:r>
          </a:p>
          <a:p>
            <a:r>
              <a:rPr lang="en-US" dirty="0"/>
              <a:t>1-5 </a:t>
            </a:r>
            <a:r>
              <a:rPr lang="en-US" dirty="0" smtClean="0"/>
              <a:t>Members: </a:t>
            </a:r>
            <a:r>
              <a:rPr lang="en-US" dirty="0"/>
              <a:t>EUR </a:t>
            </a:r>
            <a:r>
              <a:rPr lang="en-US" dirty="0" smtClean="0"/>
              <a:t>150</a:t>
            </a:r>
            <a:endParaRPr lang="en-US" dirty="0"/>
          </a:p>
          <a:p>
            <a:r>
              <a:rPr lang="en-US" dirty="0" smtClean="0"/>
              <a:t>6-20 </a:t>
            </a:r>
            <a:r>
              <a:rPr lang="en-US" dirty="0"/>
              <a:t>Members </a:t>
            </a:r>
            <a:r>
              <a:rPr lang="en-US" dirty="0" smtClean="0"/>
              <a:t>: </a:t>
            </a:r>
            <a:r>
              <a:rPr lang="en-US" dirty="0"/>
              <a:t>EUR </a:t>
            </a:r>
            <a:r>
              <a:rPr lang="en-US" dirty="0" smtClean="0"/>
              <a:t>500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Commercial </a:t>
            </a:r>
            <a:r>
              <a:rPr lang="en-US" dirty="0" err="1" smtClean="0"/>
              <a:t>Organisations</a:t>
            </a:r>
            <a:r>
              <a:rPr lang="en-US" dirty="0" smtClean="0"/>
              <a:t> (based on their total size):</a:t>
            </a:r>
            <a:endParaRPr lang="en-US" dirty="0"/>
          </a:p>
          <a:p>
            <a:r>
              <a:rPr lang="en-US" dirty="0"/>
              <a:t>1-5 Employees: </a:t>
            </a:r>
            <a:r>
              <a:rPr lang="en-US" dirty="0" smtClean="0"/>
              <a:t>EUR </a:t>
            </a:r>
            <a:r>
              <a:rPr lang="en-US" dirty="0"/>
              <a:t>300</a:t>
            </a:r>
          </a:p>
          <a:p>
            <a:r>
              <a:rPr lang="en-US" dirty="0"/>
              <a:t>6-50 Employees: </a:t>
            </a:r>
            <a:r>
              <a:rPr lang="en-US" dirty="0" smtClean="0"/>
              <a:t>EUR </a:t>
            </a:r>
            <a:r>
              <a:rPr lang="en-US" dirty="0"/>
              <a:t>1000</a:t>
            </a:r>
          </a:p>
          <a:p>
            <a:r>
              <a:rPr lang="en-US" dirty="0"/>
              <a:t>51-250 Employees: </a:t>
            </a:r>
            <a:r>
              <a:rPr lang="en-US" dirty="0" smtClean="0"/>
              <a:t>EUR </a:t>
            </a:r>
            <a:r>
              <a:rPr lang="en-US" dirty="0"/>
              <a:t>5000</a:t>
            </a:r>
          </a:p>
          <a:p>
            <a:r>
              <a:rPr lang="en-US" dirty="0"/>
              <a:t>Over </a:t>
            </a:r>
            <a:r>
              <a:rPr lang="en-US" dirty="0" smtClean="0"/>
              <a:t>250 </a:t>
            </a:r>
            <a:r>
              <a:rPr lang="en-US" dirty="0"/>
              <a:t>Employees, or in the case of a membership-based legal structure such as an association or consortium: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To </a:t>
            </a:r>
            <a:r>
              <a:rPr lang="en-US" i="1" dirty="0"/>
              <a:t>be negotiated by the </a:t>
            </a:r>
            <a:r>
              <a:rPr lang="en-US" i="1" dirty="0" err="1"/>
              <a:t>OpenTox</a:t>
            </a:r>
            <a:r>
              <a:rPr lang="en-US" i="1" dirty="0"/>
              <a:t> Association committee.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81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4. </a:t>
            </a:r>
            <a:r>
              <a:rPr lang="en-US" b="1" dirty="0"/>
              <a:t>Discussion and approval of the yearly membership fee </a:t>
            </a:r>
            <a:r>
              <a:rPr lang="en-US" b="1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 smtClean="0"/>
              <a:t>Individual </a:t>
            </a:r>
            <a:r>
              <a:rPr lang="en-US" sz="4800" dirty="0"/>
              <a:t>Member: </a:t>
            </a:r>
            <a:r>
              <a:rPr lang="en-US" sz="4800" dirty="0" smtClean="0"/>
              <a:t>EUR 100</a:t>
            </a:r>
          </a:p>
          <a:p>
            <a:r>
              <a:rPr lang="en-US" sz="4800" dirty="0" smtClean="0"/>
              <a:t>Students (up to postdoc level): EUR 50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 smtClean="0"/>
              <a:t>(Give time to Committee to work on </a:t>
            </a:r>
            <a:r>
              <a:rPr lang="en-US" sz="4800" dirty="0" err="1" smtClean="0"/>
              <a:t>organisational</a:t>
            </a:r>
            <a:r>
              <a:rPr lang="en-US" sz="4800" dirty="0" smtClean="0"/>
              <a:t> agreements/structures to propose to GA.)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7338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</a:t>
            </a:r>
            <a:r>
              <a:rPr lang="en-US" dirty="0" err="1"/>
              <a:t>Organisation</a:t>
            </a:r>
            <a:r>
              <a:rPr lang="en-US" dirty="0"/>
              <a:t> of the Working Groups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API, Christoph </a:t>
            </a:r>
            <a:r>
              <a:rPr lang="en-US" dirty="0" err="1" smtClean="0"/>
              <a:t>Helma</a:t>
            </a:r>
            <a:r>
              <a:rPr lang="en-US" dirty="0" smtClean="0"/>
              <a:t>, … </a:t>
            </a:r>
          </a:p>
          <a:p>
            <a:r>
              <a:rPr lang="en-US" dirty="0" smtClean="0"/>
              <a:t>AOP, </a:t>
            </a:r>
            <a:r>
              <a:rPr lang="en-US" dirty="0" err="1" smtClean="0"/>
              <a:t>Hristo</a:t>
            </a:r>
            <a:r>
              <a:rPr lang="en-US" dirty="0" smtClean="0"/>
              <a:t> </a:t>
            </a:r>
            <a:r>
              <a:rPr lang="en-US" dirty="0" err="1" smtClean="0"/>
              <a:t>Aladjov</a:t>
            </a:r>
            <a:r>
              <a:rPr lang="en-US" dirty="0" smtClean="0"/>
              <a:t> and Stephen Edwards, …</a:t>
            </a:r>
          </a:p>
          <a:p>
            <a:r>
              <a:rPr lang="en-US" dirty="0" smtClean="0"/>
              <a:t>SW Development and Deployment, Tim Dudgeon, …</a:t>
            </a:r>
          </a:p>
          <a:p>
            <a:r>
              <a:rPr lang="en-US" dirty="0" smtClean="0"/>
              <a:t>Data, </a:t>
            </a:r>
          </a:p>
          <a:p>
            <a:r>
              <a:rPr lang="en-US" dirty="0" smtClean="0"/>
              <a:t>Systems Biology, </a:t>
            </a:r>
          </a:p>
          <a:p>
            <a:r>
              <a:rPr lang="en-US" dirty="0" smtClean="0"/>
              <a:t>Regulatory Application,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More Working Groups can be added as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02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</a:t>
            </a:r>
            <a:r>
              <a:rPr lang="en-US" dirty="0" err="1"/>
              <a:t>Organisation</a:t>
            </a:r>
            <a:r>
              <a:rPr lang="en-US" dirty="0"/>
              <a:t> of the General Assembly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Committee will organize the first GA (General Assembly) within 210 days.</a:t>
            </a:r>
          </a:p>
          <a:p>
            <a:r>
              <a:rPr lang="en-US" dirty="0" smtClean="0"/>
              <a:t>The first GA is planned to be blended involving both virtual and face-to-face meeting alongside the first Autumn </a:t>
            </a:r>
            <a:r>
              <a:rPr lang="en-US" dirty="0" err="1" smtClean="0"/>
              <a:t>OpenTox</a:t>
            </a:r>
            <a:r>
              <a:rPr lang="en-US" dirty="0" smtClean="0"/>
              <a:t> meeting (30 Sept – 2 Oct)</a:t>
            </a:r>
          </a:p>
        </p:txBody>
      </p:sp>
    </p:spTree>
    <p:extLst>
      <p:ext uri="{BB962C8B-B14F-4D97-AF65-F5344CB8AC3E}">
        <p14:creationId xmlns:p14="http://schemas.microsoft.com/office/powerpoint/2010/main" val="68506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463</Words>
  <Application>Microsoft Office PowerPoint</Application>
  <PresentationFormat>Widescreen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Custom Design</vt:lpstr>
      <vt:lpstr>1_Custom Design</vt:lpstr>
      <vt:lpstr>OpenTox Founding Meeting</vt:lpstr>
      <vt:lpstr>Agenda</vt:lpstr>
      <vt:lpstr>1. Introduction</vt:lpstr>
      <vt:lpstr>2. Approval of Articles of Association</vt:lpstr>
      <vt:lpstr>3. Election of the President &amp; Committee </vt:lpstr>
      <vt:lpstr>4. Discussion and approval of the yearly membership fee structure</vt:lpstr>
      <vt:lpstr>4. Discussion and approval of the yearly membership fee structure</vt:lpstr>
      <vt:lpstr>5. Organisation of the Working Groups </vt:lpstr>
      <vt:lpstr>6. Organisation of the General Assembly </vt:lpstr>
      <vt:lpstr>7. Autumn 2015 OpenTox meetings</vt:lpstr>
      <vt:lpstr>8. Actions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mhe</dc:creator>
  <cp:lastModifiedBy>mhe</cp:lastModifiedBy>
  <cp:revision>13</cp:revision>
  <dcterms:created xsi:type="dcterms:W3CDTF">2015-03-23T13:54:25Z</dcterms:created>
  <dcterms:modified xsi:type="dcterms:W3CDTF">2015-04-02T08:46:47Z</dcterms:modified>
</cp:coreProperties>
</file>